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Poppins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PoppinsMedium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PoppinsMedium-italic.fntdata"/><Relationship Id="rId23" Type="http://schemas.openxmlformats.org/officeDocument/2006/relationships/font" Target="fonts/Poppins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Poppins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082196ed8_1_8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8082196ed8_1_8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8082196ed8_1_8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8082196ed8_1_222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8082196ed8_1_22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8082196ed8_1_22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8082196ed8_1_248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8082196ed8_1_24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8082196ed8_1_248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082196ed8_1_17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8082196ed8_1_17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8082196ed8_1_17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082196ed8_1_183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082196ed8_1_18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8082196ed8_1_18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8082196ed8_1_197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8082196ed8_1_19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38082196ed8_1_197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8082196ed8_1_20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8082196ed8_1_20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8082196ed8_1_20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8082196ed8_1_213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8082196ed8_1_21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8082196ed8_1_21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082196ed8_1_234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8082196ed8_1_23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8082196ed8_1_234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082196ed8_1_23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8082196ed8_1_23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8082196ed8_1_23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082196ed8_1_226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8082196ed8_1_22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38082196ed8_1_226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7" name="Google Shape;137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5" name="Google Shape;145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 rot="5400000">
            <a:off x="4732351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5"/>
          <p:cNvCxnSpPr/>
          <p:nvPr/>
        </p:nvCxnSpPr>
        <p:spPr>
          <a:xfrm rot="23056">
            <a:off x="4178943" y="4810175"/>
            <a:ext cx="9930223" cy="0"/>
          </a:xfrm>
          <a:prstGeom prst="straightConnector1">
            <a:avLst/>
          </a:prstGeom>
          <a:noFill/>
          <a:ln cap="rnd" cmpd="sng" w="47625">
            <a:solidFill>
              <a:srgbClr val="980000"/>
            </a:solidFill>
            <a:prstDash val="solid"/>
            <a:round/>
            <a:headEnd len="lg" w="lg" type="oval"/>
            <a:tailEnd len="lg" w="lg" type="oval"/>
          </a:ln>
        </p:spPr>
      </p:cxnSp>
      <p:sp>
        <p:nvSpPr>
          <p:cNvPr id="166" name="Google Shape;166;p25"/>
          <p:cNvSpPr txBox="1"/>
          <p:nvPr/>
        </p:nvSpPr>
        <p:spPr>
          <a:xfrm>
            <a:off x="4843725" y="3376925"/>
            <a:ext cx="8600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-US" sz="6400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Talk Title</a:t>
            </a:r>
            <a:endParaRPr b="0" i="0" sz="1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7066725" y="5187300"/>
            <a:ext cx="41547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 </a:t>
            </a:r>
            <a:endParaRPr b="0" i="0" sz="40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Affiliation</a:t>
            </a:r>
            <a:endParaRPr b="0" i="1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Email address </a:t>
            </a:r>
            <a:endParaRPr b="0" i="1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4072625" y="7610050"/>
            <a:ext cx="106290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Please note: Talk time 5 mins (including quick Q/A)</a:t>
            </a:r>
            <a:endParaRPr b="0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(there will be a reminder to wrap up at 4 mins) </a:t>
            </a:r>
            <a:endParaRPr b="0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48300" y="9732900"/>
            <a:ext cx="370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PDF Lightning Talks</a:t>
            </a:r>
            <a:endParaRPr b="0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/>
        </p:nvSpPr>
        <p:spPr>
          <a:xfrm>
            <a:off x="2363100" y="4064150"/>
            <a:ext cx="135618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4399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Open Q/A session</a:t>
            </a:r>
            <a:endParaRPr b="0" i="0" sz="4399" u="none" cap="none" strike="noStrike">
              <a:solidFill>
                <a:srgbClr val="98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4399" u="none" cap="none" strike="noStrike">
              <a:solidFill>
                <a:srgbClr val="98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Please leave 1 minute for Qs </a:t>
            </a:r>
            <a:endParaRPr b="0" i="0" sz="3000" u="none" cap="none" strike="noStrike">
              <a:solidFill>
                <a:srgbClr val="98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4399" u="none" cap="none" strike="noStrike">
              <a:solidFill>
                <a:srgbClr val="98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/>
        </p:nvSpPr>
        <p:spPr>
          <a:xfrm>
            <a:off x="2537975" y="2338150"/>
            <a:ext cx="1356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4399" u="none" cap="none" strike="noStrike">
              <a:solidFill>
                <a:srgbClr val="C8403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45" name="Google Shape;245;p35"/>
          <p:cNvSpPr txBox="1"/>
          <p:nvPr/>
        </p:nvSpPr>
        <p:spPr>
          <a:xfrm>
            <a:off x="3300525" y="3015250"/>
            <a:ext cx="138123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Email address/ official webpage/ social media handles</a:t>
            </a:r>
            <a:endParaRPr b="0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Link or QR code to CV/resume </a:t>
            </a:r>
            <a:endParaRPr b="0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Best way to get in touch with you?</a:t>
            </a:r>
            <a:endParaRPr b="0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>
            <a:off x="5325400" y="1932525"/>
            <a:ext cx="7442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0" i="0" lang="en-US" sz="4699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Contact Information</a:t>
            </a:r>
            <a:endParaRPr b="0" i="0" sz="1400" u="none" cap="none" strike="noStrike">
              <a:solidFill>
                <a:srgbClr val="98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35"/>
          <p:cNvSpPr txBox="1"/>
          <p:nvPr/>
        </p:nvSpPr>
        <p:spPr>
          <a:xfrm>
            <a:off x="3637975" y="7921925"/>
            <a:ext cx="10629000" cy="13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Maximum number of slides: 8 slides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Total time for talk: 5 min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/>
        </p:nvSpPr>
        <p:spPr>
          <a:xfrm>
            <a:off x="3945895" y="1717275"/>
            <a:ext cx="10711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0" i="0" lang="en-US" sz="4699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Tell us about yourself </a:t>
            </a:r>
            <a:endParaRPr b="0" i="0" sz="1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2901321" y="3428995"/>
            <a:ext cx="10230300" cy="4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2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journey so far</a:t>
            </a:r>
            <a:endParaRPr b="1" i="0" sz="32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2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1" i="0" lang="en-US" sz="32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Helpful hints:</a:t>
            </a:r>
            <a:endParaRPr b="1" i="0" sz="32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3808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Poppins Medium"/>
              <a:buChar char="●"/>
            </a:pPr>
            <a:r>
              <a:rPr b="0" i="0" lang="en-US" sz="32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Degrees earned:</a:t>
            </a:r>
            <a:endParaRPr b="0" i="0" sz="3299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808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Poppins Medium"/>
              <a:buChar char="●"/>
            </a:pPr>
            <a:r>
              <a:rPr b="0" i="0" lang="en-US" sz="32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Institutes you attended or worked at:</a:t>
            </a:r>
            <a:endParaRPr b="0" i="0" sz="3299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808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Poppins Medium"/>
              <a:buChar char="●"/>
            </a:pPr>
            <a:r>
              <a:rPr b="0" i="0" lang="en-US" sz="32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Area(s)of specialisation: </a:t>
            </a:r>
            <a:endParaRPr b="0" i="0" sz="3299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808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Poppins Medium"/>
              <a:buChar char="●"/>
            </a:pPr>
            <a:r>
              <a:rPr b="0" i="0" lang="en-US" sz="32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Career transitions (if any):</a:t>
            </a:r>
            <a:endParaRPr b="0" i="0" sz="3299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3600900" y="9405500"/>
            <a:ext cx="10629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Suggestion: Photos can be useful here</a:t>
            </a:r>
            <a:endParaRPr b="0" i="0" sz="3000" u="none" cap="none" strike="noStrike">
              <a:solidFill>
                <a:srgbClr val="98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/>
        </p:nvSpPr>
        <p:spPr>
          <a:xfrm>
            <a:off x="2718901" y="4429350"/>
            <a:ext cx="132939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Helpful hints: </a:t>
            </a:r>
            <a:endParaRPr b="1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are your key research areas?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Qs have you address in these areas?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model systems/tools/technologies do you use?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Interdisciplinary or collaborative work?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3869925" y="2380225"/>
            <a:ext cx="10711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4699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Current Research Focus </a:t>
            </a:r>
            <a:endParaRPr b="0" i="0" sz="4699" u="none" cap="none" strike="noStrike">
              <a:solidFill>
                <a:srgbClr val="98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1015500" y="9405500"/>
            <a:ext cx="149973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Suggestion: Snapshots of research results / experimental systems </a:t>
            </a:r>
            <a:endParaRPr b="0" i="0" sz="3000" u="none" cap="none" strike="noStrike">
              <a:solidFill>
                <a:srgbClr val="98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/>
        </p:nvSpPr>
        <p:spPr>
          <a:xfrm>
            <a:off x="1589250" y="3887875"/>
            <a:ext cx="144657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Helpful hints: </a:t>
            </a:r>
            <a:endParaRPr b="1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Publications/Patents 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Features and Press releases 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Awards/Recognitions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Fellowships/Grants/Extramural funding 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Students mentored (undergraduate, Masters’, PhD) with outcomes 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2640600" y="1962075"/>
            <a:ext cx="13006800" cy="1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4699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Key accomplishments/</a:t>
            </a:r>
            <a:endParaRPr b="0" i="0" sz="4699" u="none" cap="none" strike="noStrike">
              <a:solidFill>
                <a:srgbClr val="98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4699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impact in your research career </a:t>
            </a:r>
            <a:endParaRPr b="0" i="0" sz="4699" u="none" cap="none" strike="noStrike">
              <a:solidFill>
                <a:srgbClr val="98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1227450" y="9535800"/>
            <a:ext cx="158331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Suggestion: Highlight how you are ready for an independent research career</a:t>
            </a:r>
            <a:endParaRPr b="0" i="0" sz="3000" u="none" cap="none" strike="noStrike">
              <a:solidFill>
                <a:srgbClr val="98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/>
        </p:nvSpPr>
        <p:spPr>
          <a:xfrm>
            <a:off x="1911150" y="3869550"/>
            <a:ext cx="144657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Helpful hints: </a:t>
            </a:r>
            <a:endParaRPr b="1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Publications/Patents 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Features and Press releases 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Awards/Recognitions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Fellowships/Grants/Extramural funding 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Students mentored (undergraduate, Masters’, PhD) with outcomes 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2899250" y="1837800"/>
            <a:ext cx="13006800" cy="1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4699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Key accomplishments/</a:t>
            </a:r>
            <a:endParaRPr b="0" i="0" sz="4699" u="none" cap="none" strike="noStrike">
              <a:solidFill>
                <a:srgbClr val="98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4699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impact in your research career </a:t>
            </a:r>
            <a:endParaRPr b="0" i="0" sz="4699" u="none" cap="none" strike="noStrike">
              <a:solidFill>
                <a:srgbClr val="98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72950" y="9493775"/>
            <a:ext cx="158331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Suggestion: Highlight how you are ready for an independent research career</a:t>
            </a:r>
            <a:endParaRPr b="0" i="0" sz="3000" u="none" cap="none" strike="noStrike">
              <a:solidFill>
                <a:srgbClr val="98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/>
        </p:nvSpPr>
        <p:spPr>
          <a:xfrm>
            <a:off x="1817754" y="3482823"/>
            <a:ext cx="14652600" cy="5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282" lvl="1" marL="388562" marR="0" rtl="0" algn="l">
              <a:lnSpc>
                <a:spcPct val="2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Helpful hints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282" lvl="1" marL="388562" marR="0" rtl="0" algn="l">
              <a:lnSpc>
                <a:spcPct val="2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Interest in teaching/pedagogy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282" lvl="1" marL="388562" marR="0" rtl="0" algn="l">
              <a:lnSpc>
                <a:spcPct val="2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Demonstrated interest in science 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282" lvl="1" marL="388562" marR="0" rtl="0" algn="l">
              <a:lnSpc>
                <a:spcPct val="2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Leadership in specific areas, e.g: Women in STEM, Equity in STEM,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282" lvl="1" marL="388562" marR="0" rtl="0" algn="l">
              <a:lnSpc>
                <a:spcPct val="2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Outreach work, Underserved groups, Citizen Science, Conservation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282" lvl="1" marL="388562" marR="0" rtl="0" algn="l">
              <a:lnSpc>
                <a:spcPct val="2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Other ways in which you see yourself contributing to the life science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2363100" y="2510786"/>
            <a:ext cx="1356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b="0" i="0" lang="en-US" sz="4399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Beyond research, other interests in science?</a:t>
            </a:r>
            <a:endParaRPr b="0" i="0" sz="1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/>
        </p:nvSpPr>
        <p:spPr>
          <a:xfrm>
            <a:off x="1680375" y="4265425"/>
            <a:ext cx="150906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Helpful hints: </a:t>
            </a:r>
            <a:endParaRPr b="1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are future directions in this research you want to undertake?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future / potential Qs do you aim to answer?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are the larger goals of your research? (5 years/10 years)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3869925" y="2196875"/>
            <a:ext cx="10711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4699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Future Research Focus </a:t>
            </a:r>
            <a:endParaRPr b="0" i="0" sz="4699" u="none" cap="none" strike="noStrike">
              <a:solidFill>
                <a:srgbClr val="98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1274700" y="9435900"/>
            <a:ext cx="149973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Suggestion: Share the directions you foresee for your research</a:t>
            </a:r>
            <a:endParaRPr b="0" i="0" sz="3000" u="none" cap="none" strike="noStrike">
              <a:solidFill>
                <a:srgbClr val="98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/>
        </p:nvSpPr>
        <p:spPr>
          <a:xfrm>
            <a:off x="848425" y="3712075"/>
            <a:ext cx="163182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Helpful hints:</a:t>
            </a:r>
            <a:endParaRPr b="1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Pedagogy: Courses taught or developed 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Demonstrated work in science communication/outreach/citizen science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Leadership in specific areas, e.g: Women in STEM, Equity in STEM, under-represented groups in STEM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Other ways in which you see yourself contributing to the life sciences in India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2363100" y="2356225"/>
            <a:ext cx="1356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399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Beyond research, other scientific involvement?</a:t>
            </a:r>
            <a:endParaRPr b="0" i="0" sz="4399" u="none" cap="none" strike="noStrike">
              <a:solidFill>
                <a:srgbClr val="98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179775" y="9405500"/>
            <a:ext cx="158331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Suggestion: Bring out your commitment to, or vision for, broader science </a:t>
            </a:r>
            <a:endParaRPr b="0" i="0" sz="3000" u="none" cap="none" strike="noStrike">
              <a:solidFill>
                <a:srgbClr val="98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/>
        </p:nvSpPr>
        <p:spPr>
          <a:xfrm>
            <a:off x="1570675" y="3505475"/>
            <a:ext cx="153468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Helpful hints:</a:t>
            </a:r>
            <a:endParaRPr b="1" i="0" sz="3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Opportunities for an independent research career in India 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kind of infrastructure/equipment/support will you need?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The type of institute that will be a good fit?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Timelines of applying for funding/starting new job?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Medium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Concluding remarks </a:t>
            </a:r>
            <a:endParaRPr b="0" i="0" sz="3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2556300" y="2216050"/>
            <a:ext cx="1356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4399" u="none" cap="none" strike="noStrike">
                <a:solidFill>
                  <a:srgbClr val="98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do you hope to gain from this meeting?</a:t>
            </a:r>
            <a:endParaRPr b="0" i="0" sz="4399" u="none" cap="none" strike="noStrike">
              <a:solidFill>
                <a:srgbClr val="98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836775" y="9535800"/>
            <a:ext cx="158331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Suggestion: Be clear and specific with these points </a:t>
            </a:r>
            <a:endParaRPr b="0" i="0" sz="3000" u="none" cap="none" strike="noStrike">
              <a:solidFill>
                <a:srgbClr val="98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